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80" r:id="rId4"/>
    <p:sldId id="293" r:id="rId5"/>
    <p:sldId id="294" r:id="rId6"/>
    <p:sldId id="258" r:id="rId7"/>
    <p:sldId id="290" r:id="rId8"/>
    <p:sldId id="261" r:id="rId9"/>
    <p:sldId id="291" r:id="rId10"/>
    <p:sldId id="292" r:id="rId11"/>
    <p:sldId id="298" r:id="rId12"/>
    <p:sldId id="299" r:id="rId13"/>
    <p:sldId id="1302" r:id="rId14"/>
    <p:sldId id="259" r:id="rId15"/>
    <p:sldId id="262" r:id="rId16"/>
    <p:sldId id="264" r:id="rId17"/>
    <p:sldId id="266" r:id="rId18"/>
    <p:sldId id="268" r:id="rId19"/>
    <p:sldId id="267" r:id="rId20"/>
    <p:sldId id="269" r:id="rId21"/>
    <p:sldId id="271" r:id="rId22"/>
    <p:sldId id="288" r:id="rId23"/>
    <p:sldId id="284" r:id="rId24"/>
    <p:sldId id="272" r:id="rId25"/>
    <p:sldId id="285" r:id="rId26"/>
    <p:sldId id="273" r:id="rId27"/>
    <p:sldId id="274" r:id="rId28"/>
    <p:sldId id="286" r:id="rId29"/>
    <p:sldId id="287" r:id="rId30"/>
    <p:sldId id="281" r:id="rId31"/>
    <p:sldId id="282" r:id="rId32"/>
    <p:sldId id="283" r:id="rId33"/>
    <p:sldId id="275" r:id="rId34"/>
    <p:sldId id="297" r:id="rId35"/>
    <p:sldId id="277" r:id="rId36"/>
    <p:sldId id="278" r:id="rId37"/>
    <p:sldId id="289" r:id="rId38"/>
    <p:sldId id="276" r:id="rId39"/>
    <p:sldId id="279" r:id="rId40"/>
    <p:sldId id="295" r:id="rId41"/>
    <p:sldId id="296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92" autoAdjust="0"/>
    <p:restoredTop sz="92149"/>
  </p:normalViewPr>
  <p:slideViewPr>
    <p:cSldViewPr>
      <p:cViewPr varScale="1">
        <p:scale>
          <a:sx n="112" d="100"/>
          <a:sy n="112" d="100"/>
        </p:scale>
        <p:origin x="183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4FD32A-0F8F-4CE7-9B61-89142900FB2E}" type="datetimeFigureOut">
              <a:rPr lang="en-US" smtClean="0"/>
              <a:pPr/>
              <a:t>11/23/21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6C67B8-F8CB-4266-95E6-465C855AD91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EFD44-AE70-4BD6-A0B9-9DCA833B7738}" type="datetime1">
              <a:rPr lang="en-US" altLang="zh-TW" smtClean="0"/>
              <a:pPr/>
              <a:t>11/23/21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0CCF3-9973-42DB-AB9B-D51ED4A2EA36}" type="datetime1">
              <a:rPr lang="en-US" altLang="zh-TW" smtClean="0"/>
              <a:pPr/>
              <a:t>11/23/21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FD8A7-4BC4-41FF-B586-CDB8FAD523BB}" type="datetime1">
              <a:rPr lang="en-US" altLang="zh-TW" smtClean="0"/>
              <a:pPr/>
              <a:t>11/23/21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2800-960D-43B2-BDEA-751E74D69463}" type="datetime1">
              <a:rPr lang="en-US" altLang="zh-TW" smtClean="0"/>
              <a:pPr/>
              <a:t>11/23/21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2B4B1-C89A-42A7-8098-BAE8BB10BA3A}" type="datetime1">
              <a:rPr lang="en-US" altLang="zh-TW" smtClean="0"/>
              <a:pPr/>
              <a:t>11/23/21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9C904-45E1-47FB-8B3C-DCE050B8CAB9}" type="datetime1">
              <a:rPr lang="en-US" altLang="zh-TW" smtClean="0"/>
              <a:pPr/>
              <a:t>11/23/21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2746D-E52C-4B9C-8C28-448DB4C18191}" type="datetime1">
              <a:rPr lang="en-US" altLang="zh-TW" smtClean="0"/>
              <a:pPr/>
              <a:t>11/23/21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EBBDE-0136-4DBC-BFA4-1AF1D0FC08DD}" type="datetime1">
              <a:rPr lang="en-US" altLang="zh-TW" smtClean="0"/>
              <a:pPr/>
              <a:t>11/23/21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F5009-07D3-4986-A375-185CA75B0C35}" type="datetime1">
              <a:rPr lang="en-US" altLang="zh-TW" smtClean="0"/>
              <a:pPr/>
              <a:t>11/23/21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9B664-5AE3-47B6-9CBC-641CF019B3FC}" type="datetime1">
              <a:rPr lang="en-US" altLang="zh-TW" smtClean="0"/>
              <a:pPr/>
              <a:t>11/23/21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FF03EC-7772-420D-BB3E-45ACEDCE2DBB}" type="datetime1">
              <a:rPr lang="en-US" altLang="zh-TW" smtClean="0"/>
              <a:pPr/>
              <a:t>11/23/21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magizbox.com/training/machinelearning/site/evaluation/" TargetMode="Externa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sebastianraschka.com/faq/docs/evaluate-a-model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cikit-learn.org/stable/auto_examples/model_selection/plot_underfitting_overfitting.html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://www.esri.com/news/arcuser/0111/findmodel%20.html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Practical considerations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Hung-</a:t>
            </a:r>
            <a:r>
              <a:rPr lang="en-US" dirty="0" err="1"/>
              <a:t>Hsuan</a:t>
            </a:r>
            <a:r>
              <a:rPr lang="en-US" dirty="0"/>
              <a:t> Chen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EFD44-AE70-4BD6-A0B9-9DCA833B7738}" type="datetime1">
              <a:rPr lang="en-US" altLang="zh-TW" smtClean="0"/>
              <a:pPr/>
              <a:t>11/23/21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82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22D5B-461A-F446-AC05-5251D8136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interesting technique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7D3B6-9799-DB44-A284-039487A17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Keep only the integer part of the numbers</a:t>
            </a:r>
          </a:p>
          <a:p>
            <a:pPr lvl="1"/>
            <a:r>
              <a:rPr lang="en-US" dirty="0"/>
              <a:t>E.g., 3.99 </a:t>
            </a:r>
            <a:r>
              <a:rPr lang="en-US" dirty="0">
                <a:sym typeface="Wingdings" pitchFamily="2" charset="2"/>
              </a:rPr>
              <a:t> 3; 3.01  3; 1.99  1</a:t>
            </a:r>
            <a:endParaRPr lang="en-US" dirty="0"/>
          </a:p>
          <a:p>
            <a:r>
              <a:rPr lang="en-US" dirty="0"/>
              <a:t>Keep only the fractional part</a:t>
            </a:r>
            <a:r>
              <a:rPr lang="zh-TW" altLang="en-US" dirty="0"/>
              <a:t> </a:t>
            </a:r>
            <a:r>
              <a:rPr lang="en-US" altLang="zh-TW" dirty="0"/>
              <a:t>of numbers</a:t>
            </a:r>
          </a:p>
          <a:p>
            <a:pPr lvl="1"/>
            <a:r>
              <a:rPr lang="en-US" dirty="0"/>
              <a:t>E.g., 3.99 </a:t>
            </a:r>
            <a:r>
              <a:rPr lang="en-US" dirty="0">
                <a:sym typeface="Wingdings" pitchFamily="2" charset="2"/>
              </a:rPr>
              <a:t> .99; 3.01  .01; 1.99  .99</a:t>
            </a:r>
          </a:p>
          <a:p>
            <a:r>
              <a:rPr lang="en-US" dirty="0">
                <a:sym typeface="Wingdings" pitchFamily="2" charset="2"/>
              </a:rPr>
              <a:t>Might be useful to capture human’s subconsciousness to numbers (e.g., price)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3BE87-8EE9-FE4D-822B-25F48DB93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7BA70C-9A21-FE43-833F-E1D5D94DC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4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7EE86-B226-C24A-83A2-4F0FCE61E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TW" dirty="0"/>
              <a:t>Transforming feature values to Gaussian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038C5-D574-7747-B6C7-E02694DAB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GausRank</a:t>
            </a:r>
            <a:endParaRPr lang="en-US" altLang="zh-TW" dirty="0"/>
          </a:p>
          <a:p>
            <a:pPr lvl="1"/>
            <a:r>
              <a:rPr lang="en-US" altLang="zh-TW" dirty="0"/>
              <a:t>Michael </a:t>
            </a:r>
            <a:r>
              <a:rPr lang="en-US" altLang="zh-TW" dirty="0" err="1"/>
              <a:t>Jahrer</a:t>
            </a:r>
            <a:r>
              <a:rPr lang="zh-TW" altLang="en-US" dirty="0"/>
              <a:t> </a:t>
            </a:r>
            <a:r>
              <a:rPr lang="en-US" altLang="zh-TW" dirty="0"/>
              <a:t>proposed in “Porto Seguro’s Safe Driver Prediction” ($25,000 prize money) </a:t>
            </a:r>
          </a:p>
          <a:p>
            <a:r>
              <a:rPr lang="en-US" altLang="zh-TW" dirty="0"/>
              <a:t>Procedure</a:t>
            </a:r>
          </a:p>
          <a:p>
            <a:pPr lvl="1"/>
            <a:r>
              <a:rPr lang="en-US" altLang="zh-TW" dirty="0"/>
              <a:t>Sort the original features, use “order” to replace the original feature values</a:t>
            </a:r>
          </a:p>
          <a:p>
            <a:pPr lvl="2"/>
            <a:r>
              <a:rPr lang="en-US" altLang="zh-TW" dirty="0"/>
              <a:t>Feature value becomes uniformly distributed</a:t>
            </a:r>
          </a:p>
          <a:p>
            <a:pPr lvl="1"/>
            <a:r>
              <a:rPr lang="en-TW" dirty="0"/>
              <a:t>Scale the order values to be within (-1, 1)</a:t>
            </a:r>
          </a:p>
          <a:p>
            <a:pPr lvl="1"/>
            <a:r>
              <a:rPr lang="en-TW" dirty="0"/>
              <a:t>Apply erf-inverse function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16964-B9D8-7B48-BD48-0901A3143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7AB0F7-F198-CE4F-9D1C-F37D77515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00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A16D-932C-D741-977C-2F66413FA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RankGaus example (1/2)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CCB52-6EDE-7348-8F4F-577DF9589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FA9A8A-A06A-1F44-ADC1-4E1591D7D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9C58211-1C82-B449-8D83-EFFC1B6BD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295400"/>
          </a:xfrm>
        </p:spPr>
        <p:txBody>
          <a:bodyPr/>
          <a:lstStyle/>
          <a:p>
            <a:r>
              <a:rPr lang="en-US" dirty="0"/>
              <a:t>x = </a:t>
            </a:r>
            <a:r>
              <a:rPr lang="en-US" dirty="0" err="1"/>
              <a:t>np.concatenate</a:t>
            </a:r>
            <a:r>
              <a:rPr lang="en-US" dirty="0"/>
              <a:t>((</a:t>
            </a:r>
            <a:r>
              <a:rPr lang="en-US" dirty="0" err="1"/>
              <a:t>np.random.normal</a:t>
            </a:r>
            <a:r>
              <a:rPr lang="en-US" dirty="0"/>
              <a:t>(1, 1, 1000), </a:t>
            </a:r>
            <a:r>
              <a:rPr lang="en-US" dirty="0" err="1"/>
              <a:t>np.random.normal</a:t>
            </a:r>
            <a:r>
              <a:rPr lang="en-US" dirty="0"/>
              <a:t>(5, 1, 1000)))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DBCA1A-47AC-F544-80D8-F6347CB23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286000"/>
            <a:ext cx="3733800" cy="280035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1CE3BDE-943D-A140-918C-1AE4801E0BBE}"/>
              </a:ext>
            </a:extLst>
          </p:cNvPr>
          <p:cNvSpPr txBox="1">
            <a:spLocks/>
          </p:cNvSpPr>
          <p:nvPr/>
        </p:nvSpPr>
        <p:spPr>
          <a:xfrm>
            <a:off x="472068" y="4997452"/>
            <a:ext cx="8229600" cy="1724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rank_x</a:t>
            </a:r>
            <a:r>
              <a:rPr lang="en-US" dirty="0"/>
              <a:t> = </a:t>
            </a:r>
            <a:r>
              <a:rPr lang="en-US" dirty="0" err="1"/>
              <a:t>scipy.stats.rankdata</a:t>
            </a:r>
            <a:r>
              <a:rPr lang="en-US" dirty="0"/>
              <a:t>(x)</a:t>
            </a:r>
          </a:p>
          <a:p>
            <a:pPr lvl="1"/>
            <a:r>
              <a:rPr lang="en-US" dirty="0"/>
              <a:t>E.g., if x = [100, 80, 60, 70, 90], </a:t>
            </a:r>
            <a:r>
              <a:rPr lang="en-US" dirty="0" err="1"/>
              <a:t>scipy.stats.rankdata</a:t>
            </a:r>
            <a:r>
              <a:rPr lang="en-US" dirty="0"/>
              <a:t>(x) outputs [5, 3, 1, 2, 4]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728111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57B99-B097-3E49-B5A2-825301E99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RankGaus</a:t>
            </a:r>
            <a:r>
              <a:rPr lang="en-US" dirty="0"/>
              <a:t> example (2/2)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23BA6-8B41-3E4A-8F8B-BF8A2B760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76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x = </a:t>
            </a:r>
            <a:r>
              <a:rPr lang="en-US" dirty="0" err="1"/>
              <a:t>np.concatenate</a:t>
            </a:r>
            <a:r>
              <a:rPr lang="en-US" dirty="0"/>
              <a:t>((</a:t>
            </a:r>
            <a:r>
              <a:rPr lang="en-US" dirty="0" err="1"/>
              <a:t>np.random.normal</a:t>
            </a:r>
            <a:r>
              <a:rPr lang="en-US" dirty="0"/>
              <a:t>(1, 1, 1000), </a:t>
            </a:r>
            <a:r>
              <a:rPr lang="en-US" dirty="0" err="1"/>
              <a:t>np.random.normal</a:t>
            </a:r>
            <a:r>
              <a:rPr lang="en-US" dirty="0"/>
              <a:t>(5, 1, 1000)))</a:t>
            </a:r>
          </a:p>
          <a:p>
            <a:r>
              <a:rPr lang="en-US" dirty="0" err="1"/>
              <a:t>rank_x</a:t>
            </a:r>
            <a:r>
              <a:rPr lang="en-US" dirty="0"/>
              <a:t> = </a:t>
            </a:r>
            <a:r>
              <a:rPr lang="en-US" dirty="0" err="1"/>
              <a:t>scipy.stats.rankdata</a:t>
            </a:r>
            <a:r>
              <a:rPr lang="en-US" dirty="0"/>
              <a:t>(x)</a:t>
            </a:r>
          </a:p>
          <a:p>
            <a:r>
              <a:rPr lang="en-US" dirty="0" err="1"/>
              <a:t>scaled_x</a:t>
            </a:r>
            <a:r>
              <a:rPr lang="en-US" dirty="0"/>
              <a:t> = 2*0.9999*(</a:t>
            </a:r>
            <a:r>
              <a:rPr lang="en-US" dirty="0" err="1"/>
              <a:t>rank_x</a:t>
            </a:r>
            <a:r>
              <a:rPr lang="en-US" dirty="0"/>
              <a:t> - </a:t>
            </a:r>
            <a:r>
              <a:rPr lang="en-US" dirty="0" err="1"/>
              <a:t>rank_x.mean</a:t>
            </a:r>
            <a:r>
              <a:rPr lang="en-US" dirty="0"/>
              <a:t>()) / (</a:t>
            </a:r>
            <a:r>
              <a:rPr lang="en-US" dirty="0" err="1"/>
              <a:t>rank_x.max</a:t>
            </a:r>
            <a:r>
              <a:rPr lang="en-US" dirty="0"/>
              <a:t>() - </a:t>
            </a:r>
            <a:r>
              <a:rPr lang="en-US" dirty="0" err="1"/>
              <a:t>rank_x.min</a:t>
            </a:r>
            <a:r>
              <a:rPr lang="en-US" dirty="0"/>
              <a:t>())</a:t>
            </a:r>
          </a:p>
          <a:p>
            <a:r>
              <a:rPr lang="en-US" dirty="0" err="1"/>
              <a:t>new_x</a:t>
            </a:r>
            <a:r>
              <a:rPr lang="en-US" dirty="0"/>
              <a:t> = </a:t>
            </a:r>
            <a:r>
              <a:rPr lang="en-US" dirty="0" err="1"/>
              <a:t>scipy.special.erfinv</a:t>
            </a:r>
            <a:r>
              <a:rPr lang="en-US" dirty="0"/>
              <a:t>(</a:t>
            </a:r>
            <a:r>
              <a:rPr lang="en-US" dirty="0" err="1"/>
              <a:t>scaled_x</a:t>
            </a:r>
            <a:r>
              <a:rPr lang="en-US" dirty="0"/>
              <a:t>)</a:t>
            </a:r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52A4E-7FC5-FF40-A85E-42E1FA970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8B35-8636-4A2C-B06D-C5590EDFB9BC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2C57B8-511E-1948-8B07-BA609B26E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4495800"/>
            <a:ext cx="31496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10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the type of the feature is categorical</a:t>
            </a:r>
          </a:p>
          <a:p>
            <a:pPr lvl="1"/>
            <a:r>
              <a:rPr lang="en-US" dirty="0"/>
              <a:t>Replace the missing values with the most frequent value</a:t>
            </a:r>
          </a:p>
          <a:p>
            <a:r>
              <a:rPr lang="en-US" dirty="0"/>
              <a:t>If the type of the feature is numerical</a:t>
            </a:r>
          </a:p>
          <a:p>
            <a:pPr lvl="1"/>
            <a:r>
              <a:rPr lang="en-US" dirty="0"/>
              <a:t>Replace the missing values with the mean or median</a:t>
            </a:r>
          </a:p>
          <a:p>
            <a:r>
              <a:rPr lang="en-US" dirty="0"/>
              <a:t>Some more advanced techniques</a:t>
            </a:r>
          </a:p>
          <a:p>
            <a:pPr lvl="1"/>
            <a:r>
              <a:rPr lang="en-US" dirty="0"/>
              <a:t>Predict the missing values, usually by interpolation and extrapolation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2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Imbalanced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Most classification algorithms perform optimally when the number of samples in each class is similar</a:t>
            </a:r>
          </a:p>
          <a:p>
            <a:r>
              <a:rPr lang="en-US" dirty="0"/>
              <a:t>Common techniques for imbalanced dataset</a:t>
            </a:r>
          </a:p>
          <a:p>
            <a:pPr lvl="1"/>
            <a:r>
              <a:rPr lang="en-US" dirty="0"/>
              <a:t>Under-sample the majority class</a:t>
            </a:r>
          </a:p>
          <a:p>
            <a:pPr lvl="1"/>
            <a:r>
              <a:rPr lang="en-US" dirty="0"/>
              <a:t>Over-sample the minority class</a:t>
            </a:r>
          </a:p>
          <a:p>
            <a:pPr lvl="1"/>
            <a:r>
              <a:rPr lang="en-US" dirty="0"/>
              <a:t>A combination of both under-sampling and over-sampling</a:t>
            </a:r>
          </a:p>
          <a:p>
            <a:r>
              <a:rPr lang="en-US" dirty="0"/>
              <a:t>Some more advanced techniques</a:t>
            </a:r>
          </a:p>
          <a:p>
            <a:pPr lvl="1"/>
            <a:r>
              <a:rPr lang="en-US" dirty="0"/>
              <a:t>“Generate” </a:t>
            </a:r>
            <a:r>
              <a:rPr lang="en-US" altLang="zh-TW" dirty="0"/>
              <a:t>simulated instances from </a:t>
            </a:r>
            <a:r>
              <a:rPr lang="en-US" altLang="zh-TW"/>
              <a:t>the minority class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2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Selecting user-specified parameters (hyper-parameters)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Examples of hyper-parameters</a:t>
            </a:r>
          </a:p>
          <a:p>
            <a:pPr lvl="1"/>
            <a:r>
              <a:rPr lang="en-US" i="1" dirty="0"/>
              <a:t>K</a:t>
            </a:r>
            <a:r>
              <a:rPr lang="en-US" dirty="0"/>
              <a:t> in KNN</a:t>
            </a:r>
          </a:p>
          <a:p>
            <a:pPr lvl="1"/>
            <a:r>
              <a:rPr lang="en-US" i="1" dirty="0"/>
              <a:t>C</a:t>
            </a:r>
            <a:r>
              <a:rPr lang="en-US" dirty="0"/>
              <a:t> in the regularized linear classification</a:t>
            </a:r>
          </a:p>
          <a:p>
            <a:pPr lvl="1"/>
            <a:r>
              <a:rPr lang="en-US" dirty="0"/>
              <a:t>Step size in gradient descent</a:t>
            </a:r>
          </a:p>
          <a:p>
            <a:r>
              <a:rPr lang="en-US" dirty="0"/>
              <a:t>Select hyper-parameters</a:t>
            </a:r>
          </a:p>
          <a:p>
            <a:pPr lvl="1"/>
            <a:r>
              <a:rPr lang="en-US" dirty="0"/>
              <a:t>Strategies</a:t>
            </a:r>
          </a:p>
          <a:p>
            <a:pPr lvl="2"/>
            <a:r>
              <a:rPr lang="en-US" dirty="0"/>
              <a:t>Grid search</a:t>
            </a:r>
          </a:p>
          <a:p>
            <a:pPr lvl="2"/>
            <a:r>
              <a:rPr lang="en-US" dirty="0"/>
              <a:t>Random search</a:t>
            </a:r>
          </a:p>
          <a:p>
            <a:pPr lvl="2"/>
            <a:r>
              <a:rPr lang="en-US" dirty="0"/>
              <a:t>Bayesian optimization</a:t>
            </a:r>
          </a:p>
          <a:p>
            <a:pPr lvl="1"/>
            <a:r>
              <a:rPr lang="en-US" dirty="0"/>
              <a:t>Parallelism: train each parameter setting independently</a:t>
            </a:r>
          </a:p>
          <a:p>
            <a:r>
              <a:rPr lang="en-US" dirty="0"/>
              <a:t>Testing selected hyper-parameters</a:t>
            </a:r>
          </a:p>
          <a:p>
            <a:pPr lvl="1"/>
            <a:r>
              <a:rPr lang="en-US" dirty="0"/>
              <a:t>Cross validation</a:t>
            </a:r>
          </a:p>
          <a:p>
            <a:pPr lvl="1"/>
            <a:r>
              <a:rPr lang="en-US" dirty="0"/>
              <a:t>Parallelism: validate each parameter setting independently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65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hyper-parameters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Grid search</a:t>
            </a:r>
          </a:p>
          <a:p>
            <a:pPr lvl="1"/>
            <a:r>
              <a:rPr lang="en-US" altLang="zh-TW" dirty="0"/>
              <a:t>A fancy name of exhaustive search</a:t>
            </a:r>
          </a:p>
          <a:p>
            <a:pPr lvl="1"/>
            <a:r>
              <a:rPr lang="en-US" altLang="zh-TW" dirty="0"/>
              <a:t>Manually specify subset of the hyper-parameter space</a:t>
            </a:r>
            <a:r>
              <a:rPr lang="zh-TW" altLang="en-US" dirty="0"/>
              <a:t> </a:t>
            </a:r>
            <a:r>
              <a:rPr lang="en-US" altLang="zh-TW" dirty="0"/>
              <a:t>and step size</a:t>
            </a:r>
          </a:p>
          <a:p>
            <a:pPr lvl="1"/>
            <a:r>
              <a:rPr lang="en-US" altLang="zh-TW" dirty="0"/>
              <a:t>Try all parameter combinations and check their performance (by cross-validation)</a:t>
            </a:r>
          </a:p>
          <a:p>
            <a:r>
              <a:rPr lang="en-US" dirty="0"/>
              <a:t>Random search</a:t>
            </a:r>
          </a:p>
          <a:p>
            <a:pPr lvl="1"/>
            <a:r>
              <a:rPr lang="en-US" dirty="0"/>
              <a:t>Surprisingly good performance</a:t>
            </a:r>
          </a:p>
          <a:p>
            <a:pPr lvl="2"/>
            <a:r>
              <a:rPr lang="en-US" dirty="0"/>
              <a:t>Among the tunable parameters, important ones are only a few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44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hyper-parameters (</a:t>
            </a:r>
            <a:r>
              <a:rPr lang="en-US" dirty="0" err="1"/>
              <a:t>cont</a:t>
            </a:r>
            <a:r>
              <a:rPr lang="en-US" dirty="0"/>
              <a:t>’)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Bayesian optimization</a:t>
            </a:r>
          </a:p>
          <a:p>
            <a:pPr lvl="1"/>
            <a:r>
              <a:rPr lang="en-US" altLang="zh-TW" dirty="0"/>
              <a:t>Iteratively picking hyper-parameters for experiments</a:t>
            </a:r>
          </a:p>
          <a:p>
            <a:pPr lvl="1"/>
            <a:r>
              <a:rPr lang="en-US" altLang="zh-TW" dirty="0"/>
              <a:t>Picking strategy: tradeoff between</a:t>
            </a:r>
          </a:p>
          <a:p>
            <a:pPr lvl="2"/>
            <a:r>
              <a:rPr lang="en-US" altLang="zh-TW" dirty="0"/>
              <a:t>Exploration (hyper-parameters for which the outcome is most uncertain), and</a:t>
            </a:r>
          </a:p>
          <a:p>
            <a:pPr lvl="2"/>
            <a:r>
              <a:rPr lang="en-US" altLang="zh-TW" dirty="0"/>
              <a:t>Exploitation (hyper-parameters which are expected to have a good outcome)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44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Random search is surprisingly good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2862" y="59068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err="1"/>
              <a:t>Bergstra</a:t>
            </a:r>
            <a:r>
              <a:rPr lang="en-US" altLang="zh-TW" dirty="0"/>
              <a:t> and </a:t>
            </a:r>
            <a:r>
              <a:rPr lang="en-US" altLang="zh-TW" dirty="0" err="1"/>
              <a:t>Bengio</a:t>
            </a:r>
            <a:r>
              <a:rPr lang="en-US" altLang="zh-TW" dirty="0"/>
              <a:t>. "Random search for hyper-parameter optimization." JMLR 2012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36843"/>
            <a:ext cx="3810000" cy="4305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675" y="1441605"/>
            <a:ext cx="381952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8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One-hot encoding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Consider one-hot encoding categorical data (depending on the learning algorithm)</a:t>
            </a:r>
          </a:p>
          <a:p>
            <a:pPr lvl="1"/>
            <a:r>
              <a:rPr lang="en-US" dirty="0"/>
              <a:t>E.g., the values of the ”nationality” feature: “UK”, “Japan”, “Mexico”</a:t>
            </a:r>
          </a:p>
          <a:p>
            <a:pPr lvl="1"/>
            <a:r>
              <a:rPr lang="en-US" dirty="0"/>
              <a:t>We may encode UK as “1,0,0”, Japan as “0,1,0”, and “Mexico” as “0,0,1”</a:t>
            </a:r>
          </a:p>
          <a:p>
            <a:pPr lvl="1"/>
            <a:r>
              <a:rPr lang="en-US" dirty="0"/>
              <a:t>“Nationality feature” becomes three features: “UK or not”, “Japan or not”, “Mexico or not”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30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Validating selected hyper-parameters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 only training data to select hyper-parameters</a:t>
            </a:r>
          </a:p>
          <a:p>
            <a:pPr lvl="1"/>
            <a:r>
              <a:rPr lang="en-US" dirty="0" err="1"/>
              <a:t>Overfit</a:t>
            </a:r>
            <a:r>
              <a:rPr lang="en-US" dirty="0"/>
              <a:t> training data</a:t>
            </a:r>
          </a:p>
          <a:p>
            <a:r>
              <a:rPr lang="en-US" dirty="0"/>
              <a:t>Use training data with different hyper-parameters to train models, and test performance based on test data</a:t>
            </a:r>
          </a:p>
          <a:p>
            <a:pPr lvl="1"/>
            <a:r>
              <a:rPr lang="en-US" dirty="0" err="1"/>
              <a:t>Overfit</a:t>
            </a:r>
            <a:r>
              <a:rPr lang="en-US" dirty="0"/>
              <a:t> test data</a:t>
            </a:r>
          </a:p>
          <a:p>
            <a:pPr lvl="2"/>
            <a:r>
              <a:rPr lang="en-US" dirty="0"/>
              <a:t>The hyper-parameters are tweaked until the estimator performs well</a:t>
            </a:r>
          </a:p>
          <a:p>
            <a:pPr lvl="2"/>
            <a:r>
              <a:rPr lang="en-US" dirty="0"/>
              <a:t>Knowledge of the test data is “leaked”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65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Validating selected hyper-parameters (</a:t>
            </a:r>
            <a:r>
              <a:rPr lang="en-US" dirty="0" err="1"/>
              <a:t>cont</a:t>
            </a:r>
            <a:r>
              <a:rPr lang="en-US" dirty="0"/>
              <a:t>’)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Training/validation/test datasets</a:t>
                </a:r>
              </a:p>
              <a:p>
                <a:pPr lvl="1"/>
                <a:r>
                  <a:rPr lang="en-US" dirty="0"/>
                  <a:t>Use training data with different hyper-parameters to train the models</a:t>
                </a:r>
              </a:p>
              <a:p>
                <a:pPr lvl="1"/>
                <a:r>
                  <a:rPr lang="en-US" dirty="0"/>
                  <a:t>Use validation set to test the performance of the estimator with different hyper-parameters</a:t>
                </a:r>
              </a:p>
              <a:p>
                <a:pPr lvl="2"/>
                <a:r>
                  <a:rPr lang="en-US" dirty="0"/>
                  <a:t>Obtain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𝝁</m:t>
                        </m:r>
                      </m:e>
                      <m:sup>
                        <m:r>
                          <a:rPr lang="en-US" b="1" i="0" smtClean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the set of hyper-parameters that yield the best performance based on the validation set</a:t>
                </a:r>
              </a:p>
              <a:p>
                <a:pPr lvl="1"/>
                <a:r>
                  <a:rPr lang="en-US" dirty="0"/>
                  <a:t>Re-train the model with hyper-parameters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𝝁</m:t>
                        </m:r>
                      </m:e>
                      <m:sup>
                        <m:r>
                          <a:rPr lang="en-US" b="1" i="0" smtClean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on </a:t>
                </a:r>
                <a:r>
                  <a:rPr lang="en-US" b="1" dirty="0">
                    <a:solidFill>
                      <a:srgbClr val="FF0000"/>
                    </a:solidFill>
                  </a:rPr>
                  <a:t>training + validation</a:t>
                </a:r>
                <a:r>
                  <a:rPr lang="en-US" dirty="0"/>
                  <a:t> datasets</a:t>
                </a:r>
              </a:p>
              <a:p>
                <a:pPr lvl="1"/>
                <a:r>
                  <a:rPr lang="en-US" dirty="0"/>
                  <a:t>Report the final performance based on the test dataset</a:t>
                </a:r>
              </a:p>
              <a:p>
                <a:pPr lvl="2"/>
                <a:r>
                  <a:rPr lang="en-US" dirty="0"/>
                  <a:t>Disadvantage: the # of training and test instances become smaller; not a good news for both training and testing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81" t="-3504" b="-2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3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C6944-7D26-CF48-8EA6-674C55E45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D7346-039E-DC40-90D9-67AC2DE32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4DBCED-E0C3-C54C-A218-C0E82DB29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B3750B-D61E-A149-B815-F305D7C38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D10AC4-BAB4-C94D-BBDD-E1E3FBA5D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59" y="0"/>
            <a:ext cx="8727281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E635E2-AA96-5B42-8ABE-865AD5578BA9}"/>
              </a:ext>
            </a:extLst>
          </p:cNvPr>
          <p:cNvSpPr/>
          <p:nvPr/>
        </p:nvSpPr>
        <p:spPr>
          <a:xfrm>
            <a:off x="5067300" y="5497911"/>
            <a:ext cx="38683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Figure source: </a:t>
            </a:r>
            <a:r>
              <a:rPr lang="en-US" dirty="0">
                <a:hlinkClick r:id="rId3"/>
              </a:rPr>
              <a:t>http://magizbox.com/training/machinelearning/site/evaluation/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757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Training/validation/testing</a:t>
            </a:r>
            <a:endParaRPr lang="en-US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1647825"/>
            <a:ext cx="8229600" cy="427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5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Validating selected hyper-parameters (</a:t>
            </a:r>
            <a:r>
              <a:rPr lang="en-US" dirty="0" err="1"/>
              <a:t>cont</a:t>
            </a:r>
            <a:r>
              <a:rPr lang="en-US" dirty="0"/>
              <a:t>’)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Cross validation (CV)</a:t>
                </a:r>
              </a:p>
              <a:p>
                <a:pPr lvl="1"/>
                <a:r>
                  <a:rPr lang="en-US" dirty="0"/>
                  <a:t>Split the available dataset into training and test</a:t>
                </a:r>
              </a:p>
              <a:p>
                <a:pPr lvl="1"/>
                <a:r>
                  <a:rPr lang="en-US" dirty="0"/>
                  <a:t>The training data is further split into </a:t>
                </a:r>
                <a:r>
                  <a:rPr lang="en-US" i="1" dirty="0"/>
                  <a:t>k</a:t>
                </a:r>
                <a:r>
                  <a:rPr lang="en-US" dirty="0"/>
                  <a:t> parts (folds)</a:t>
                </a:r>
              </a:p>
              <a:p>
                <a:pPr lvl="2"/>
                <a:r>
                  <a:rPr lang="en-US" dirty="0"/>
                  <a:t>Use (</a:t>
                </a:r>
                <a:r>
                  <a:rPr lang="en-US" i="1" dirty="0"/>
                  <a:t>k</a:t>
                </a:r>
                <a:r>
                  <a:rPr lang="en-US" dirty="0"/>
                  <a:t>-1) folds as training data</a:t>
                </a:r>
              </a:p>
              <a:p>
                <a:pPr lvl="2"/>
                <a:r>
                  <a:rPr lang="en-US" dirty="0"/>
                  <a:t>Use the remaining fold as the validation data</a:t>
                </a:r>
              </a:p>
              <a:p>
                <a:pPr lvl="2"/>
                <a:r>
                  <a:rPr lang="en-US" dirty="0"/>
                  <a:t>Repeat the above two steps for </a:t>
                </a:r>
                <a:r>
                  <a:rPr lang="en-US" i="1" dirty="0"/>
                  <a:t>k</a:t>
                </a:r>
                <a:r>
                  <a:rPr lang="en-US" dirty="0"/>
                  <a:t> rounds.  The performance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𝝁</m:t>
                    </m:r>
                  </m:oMath>
                </a14:m>
                <a:r>
                  <a:rPr lang="en-US" dirty="0"/>
                  <a:t> is obtained by averaging the </a:t>
                </a:r>
                <a:r>
                  <a:rPr lang="en-US" i="1" dirty="0"/>
                  <a:t>k</a:t>
                </a:r>
                <a:r>
                  <a:rPr lang="en-US" dirty="0"/>
                  <a:t> (training, validation) folds</a:t>
                </a:r>
              </a:p>
              <a:p>
                <a:r>
                  <a:rPr lang="en-US" dirty="0"/>
                  <a:t>Advantage: doesn’t waste too much data</a:t>
                </a:r>
              </a:p>
              <a:p>
                <a:r>
                  <a:rPr lang="en-US" dirty="0"/>
                  <a:t>Disadvantage: Computationally expensive</a:t>
                </a:r>
              </a:p>
              <a:p>
                <a:pPr lvl="1"/>
                <a:r>
                  <a:rPr lang="en-US" dirty="0"/>
                  <a:t>May boost the efficiency by parallelization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81" t="-2695" r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6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-fold cross validation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33600"/>
            <a:ext cx="8229600" cy="399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8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Types of cross-validation</a:t>
            </a:r>
          </a:p>
          <a:p>
            <a:pPr lvl="1"/>
            <a:r>
              <a:rPr lang="en-US" i="1" dirty="0"/>
              <a:t>K</a:t>
            </a:r>
            <a:r>
              <a:rPr lang="en-US" dirty="0"/>
              <a:t>-fold</a:t>
            </a:r>
          </a:p>
          <a:p>
            <a:pPr lvl="2"/>
            <a:r>
              <a:rPr lang="en-US" i="1" dirty="0"/>
              <a:t>K</a:t>
            </a:r>
            <a:r>
              <a:rPr lang="en-US" dirty="0"/>
              <a:t> is typically set to 5 or 10</a:t>
            </a:r>
            <a:endParaRPr lang="en-US" i="1" dirty="0"/>
          </a:p>
          <a:p>
            <a:pPr lvl="1"/>
            <a:r>
              <a:rPr lang="en-US" dirty="0"/>
              <a:t>Leave-one-out (LOO)</a:t>
            </a:r>
          </a:p>
          <a:p>
            <a:pPr lvl="2"/>
            <a:r>
              <a:rPr lang="en-US" dirty="0"/>
              <a:t>Setting </a:t>
            </a:r>
            <a:r>
              <a:rPr lang="en-US" i="1" dirty="0"/>
              <a:t>k</a:t>
            </a:r>
            <a:r>
              <a:rPr lang="en-US" dirty="0"/>
              <a:t> equals </a:t>
            </a:r>
            <a:r>
              <a:rPr lang="en-US" i="1" dirty="0"/>
              <a:t>n</a:t>
            </a:r>
            <a:r>
              <a:rPr lang="en-US" dirty="0"/>
              <a:t> the number of data instances</a:t>
            </a:r>
          </a:p>
          <a:p>
            <a:pPr lvl="1"/>
            <a:r>
              <a:rPr lang="en-US" dirty="0"/>
              <a:t>Leave-P-out (LPO)</a:t>
            </a:r>
          </a:p>
          <a:p>
            <a:pPr lvl="2"/>
            <a:r>
              <a:rPr lang="en-US" i="1" dirty="0"/>
              <a:t>P</a:t>
            </a:r>
            <a:r>
              <a:rPr lang="en-US" dirty="0"/>
              <a:t> out of </a:t>
            </a:r>
            <a:r>
              <a:rPr lang="en-US" i="1" dirty="0"/>
              <a:t>n</a:t>
            </a:r>
            <a:r>
              <a:rPr lang="en-US" dirty="0"/>
              <a:t> is regarded as the validation set for each round.  The procedure produces </a:t>
            </a:r>
            <a:r>
              <a:rPr lang="en-US" i="1" dirty="0"/>
              <a:t>C</a:t>
            </a:r>
            <a:r>
              <a:rPr lang="en-US" dirty="0"/>
              <a:t>(</a:t>
            </a:r>
            <a:r>
              <a:rPr lang="en-US" i="1" dirty="0"/>
              <a:t>n</a:t>
            </a:r>
            <a:r>
              <a:rPr lang="en-US" dirty="0"/>
              <a:t>, </a:t>
            </a:r>
            <a:r>
              <a:rPr lang="en-US" i="1" dirty="0"/>
              <a:t>P</a:t>
            </a:r>
            <a:r>
              <a:rPr lang="en-US" dirty="0"/>
              <a:t>) train-validate pairs.</a:t>
            </a:r>
          </a:p>
          <a:p>
            <a:r>
              <a:rPr lang="en-US" dirty="0"/>
              <a:t>Stratification</a:t>
            </a:r>
          </a:p>
          <a:p>
            <a:pPr lvl="1"/>
            <a:r>
              <a:rPr lang="en-US" dirty="0"/>
              <a:t>Create splits by preserving the approximately the same percentage of each target label as in the complete dataset</a:t>
            </a:r>
          </a:p>
          <a:p>
            <a:r>
              <a:rPr lang="en-US" dirty="0"/>
              <a:t>Time series data</a:t>
            </a:r>
          </a:p>
          <a:p>
            <a:pPr lvl="1"/>
            <a:r>
              <a:rPr lang="en-US" dirty="0"/>
              <a:t>Training dataset should contain only the “old” instances; the validation dataset contains the “new” instances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12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 (</a:t>
            </a:r>
            <a:r>
              <a:rPr lang="en-US" dirty="0" err="1"/>
              <a:t>cont</a:t>
            </a:r>
            <a:r>
              <a:rPr lang="en-US" dirty="0"/>
              <a:t>’)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An example of the time-series </a:t>
                </a:r>
                <a:r>
                  <a:rPr lang="en-US" i="1" dirty="0"/>
                  <a:t>K</a:t>
                </a:r>
                <a:r>
                  <a:rPr lang="en-US" dirty="0"/>
                  <a:t>-fold CV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, …,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 The data instances are ordered from the oldest to the latest</a:t>
                </a:r>
              </a:p>
              <a:p>
                <a:pPr lvl="1"/>
                <a:r>
                  <a:rPr lang="en-US" i="1" dirty="0"/>
                  <a:t>K</a:t>
                </a:r>
                <a:r>
                  <a:rPr lang="en-US" dirty="0"/>
                  <a:t>=3</a:t>
                </a:r>
              </a:p>
              <a:p>
                <a:pPr lvl="1"/>
                <a:r>
                  <a:rPr lang="en-US" dirty="0"/>
                  <a:t>The (training, validation) sets are:</a:t>
                </a: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>
                            <a:latin typeface="Cambria Math" charset="0"/>
                          </a:rPr>
                          <m:t>, …,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  <m:r>
                                  <a:rPr lang="en-US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0" smtClean="0">
                                    <a:latin typeface="Cambria Math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>
                                <a:latin typeface="Cambria Math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−3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  <m:r>
                                  <a:rPr lang="en-US">
                                    <a:latin typeface="Cambria Math" charset="0"/>
                                  </a:rPr>
                                  <m:t>−2</m:t>
                                </m:r>
                              </m:sub>
                            </m:sSub>
                            <m:r>
                              <a:rPr lang="en-US">
                                <a:latin typeface="Cambria Math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−2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,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  <m:r>
                                  <a:rPr lang="en-US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>
                                <a:latin typeface="Cambria Math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,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>
                            <a:latin typeface="Cambria Math" charset="0"/>
                          </a:rPr>
                          <m:t>, …,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  <m:r>
                                  <a:rPr lang="en-US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0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>
                                <a:latin typeface="Cambria Math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−2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  <m:r>
                                  <a:rPr lang="en-US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>
                                <a:latin typeface="Cambria Math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,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b="0" i="1" dirty="0"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>
                            <a:latin typeface="Cambria Math" charset="0"/>
                          </a:rPr>
                          <m:t>, …,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  <m:r>
                                  <a:rPr lang="en-US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>
                                <a:latin typeface="Cambria Math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 smtClean="0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81" t="-1617" r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4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cross validation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199"/>
            <a:ext cx="7609295" cy="495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3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scenarios of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Evaluate a simple model w/o hyper-parameters</a:t>
            </a:r>
          </a:p>
          <a:p>
            <a:pPr lvl="1"/>
            <a:r>
              <a:rPr lang="en-US" dirty="0"/>
              <a:t>Split into training and test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Evaluate a model with hyper-parameters</a:t>
            </a:r>
          </a:p>
          <a:p>
            <a:pPr lvl="1"/>
            <a:r>
              <a:rPr lang="en-US" dirty="0"/>
              <a:t>Split into training and test data</a:t>
            </a:r>
          </a:p>
          <a:p>
            <a:pPr lvl="1"/>
            <a:r>
              <a:rPr lang="en-US" dirty="0"/>
              <a:t>Apply </a:t>
            </a:r>
            <a:r>
              <a:rPr lang="en-US" i="1" dirty="0"/>
              <a:t>K</a:t>
            </a:r>
            <a:r>
              <a:rPr lang="en-US" dirty="0"/>
              <a:t>-fold cross validation on the training data to find the best hyper-parameters</a:t>
            </a:r>
          </a:p>
          <a:p>
            <a:pPr lvl="1"/>
            <a:r>
              <a:rPr lang="en-US" dirty="0"/>
              <a:t>Re-train the training data based on the best hyper-parameters, and evaluate the performance on test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Compare several models with hyper-parameters</a:t>
            </a:r>
          </a:p>
          <a:p>
            <a:pPr marL="914400" lvl="1" indent="-514350"/>
            <a:r>
              <a:rPr lang="en-US" dirty="0"/>
              <a:t>Nested cross validation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0" y="6308725"/>
            <a:ext cx="731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https://sebastianraschka.com/faq/docs/evaluate-a-model.html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567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if we encode categorical features by natural numbers?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229600" cy="1828799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/>
                  <a:t>If we use the logistic regression model and naively encode the nationality feature (feature </a:t>
                </a:r>
                <a:r>
                  <a:rPr lang="en-US" sz="2800" i="1" dirty="0"/>
                  <a:t>x</a:t>
                </a:r>
                <a:r>
                  <a:rPr lang="en-US" sz="2800" i="1" baseline="-25000" dirty="0"/>
                  <a:t>i</a:t>
                </a:r>
                <a:r>
                  <a:rPr lang="en-US" sz="2800" dirty="0"/>
                  <a:t>) by numbers (e.g., “UK”, “Japan”, “Mexico” as 0, 1, 2)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=1/(1+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229600" cy="1828799"/>
              </a:xfrm>
              <a:blipFill rotWithShape="0">
                <a:blip r:embed="rId2"/>
                <a:stretch>
                  <a:fillRect l="-1333"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457200" y="3505200"/>
                <a:ext cx="3962400" cy="33527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0000" lnSpcReduction="2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The three possible values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dirty="0"/>
                  <a:t>’s are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Cambria Math" charset="0"/>
                  </a:rPr>
                  <a:t> </a:t>
                </a:r>
                <a:r>
                  <a:rPr lang="en-US" dirty="0"/>
                  <a:t>(UK)</a:t>
                </a:r>
                <a:endParaRPr lang="en-US" dirty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Cambria Math" charset="0"/>
                  </a:rPr>
                  <a:t> </a:t>
                </a:r>
                <a:r>
                  <a:rPr lang="en-US" dirty="0"/>
                  <a:t>(Japan)</a:t>
                </a:r>
                <a:endParaRPr lang="en-US" i="1" dirty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+2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(Mexico)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&lt;</m:t>
                    </m:r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&lt;</m:t>
                    </m:r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+2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</a:rPr>
                      <m:t>&lt;</m:t>
                    </m:r>
                    <m:r>
                      <a:rPr lang="en-US"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&gt;</m:t>
                    </m:r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&gt;</m:t>
                    </m:r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+2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505200"/>
                <a:ext cx="3962400" cy="3352799"/>
              </a:xfrm>
              <a:prstGeom prst="rect">
                <a:avLst/>
              </a:prstGeom>
              <a:blipFill rotWithShape="0">
                <a:blip r:embed="rId3"/>
                <a:stretch>
                  <a:fillRect l="-1692" t="-3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/>
          <p:cNvSpPr txBox="1">
            <a:spLocks/>
          </p:cNvSpPr>
          <p:nvPr/>
        </p:nvSpPr>
        <p:spPr>
          <a:xfrm>
            <a:off x="4876800" y="3489326"/>
            <a:ext cx="3962400" cy="3216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The distance between (UK, Mexico) is always larger than (UK, Japan)</a:t>
            </a:r>
          </a:p>
          <a:p>
            <a:r>
              <a:rPr lang="en-US" sz="2200" dirty="0"/>
              <a:t>It is impossible to group (UK, Mexico) in one class, and (Japan) in the other</a:t>
            </a:r>
          </a:p>
        </p:txBody>
      </p:sp>
    </p:spTree>
    <p:extLst>
      <p:ext uri="{BB962C8B-B14F-4D97-AF65-F5344CB8AC3E}">
        <p14:creationId xmlns:p14="http://schemas.microsoft.com/office/powerpoint/2010/main" val="24869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Multi-class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Leverage on binary classifiers</a:t>
            </a:r>
          </a:p>
          <a:p>
            <a:pPr lvl="1"/>
            <a:r>
              <a:rPr lang="en-US" dirty="0"/>
              <a:t>One-vs</a:t>
            </a:r>
            <a:r>
              <a:rPr lang="en-US"/>
              <a:t>.-rest (aka one-vs-all)</a:t>
            </a:r>
            <a:endParaRPr lang="en-US" dirty="0"/>
          </a:p>
          <a:p>
            <a:pPr lvl="1"/>
            <a:r>
              <a:rPr lang="en-US" dirty="0"/>
              <a:t>One-vs.-one</a:t>
            </a:r>
          </a:p>
          <a:p>
            <a:r>
              <a:rPr lang="en-US" dirty="0"/>
              <a:t>Other methods</a:t>
            </a:r>
          </a:p>
          <a:p>
            <a:pPr lvl="1"/>
            <a:r>
              <a:rPr lang="en-US" i="1" dirty="0"/>
              <a:t>K</a:t>
            </a:r>
            <a:r>
              <a:rPr lang="en-US" dirty="0"/>
              <a:t>NN</a:t>
            </a:r>
          </a:p>
          <a:p>
            <a:pPr lvl="1"/>
            <a:r>
              <a:rPr lang="en-US" dirty="0"/>
              <a:t>Decision trees</a:t>
            </a:r>
          </a:p>
          <a:p>
            <a:pPr lvl="1"/>
            <a:r>
              <a:rPr lang="en-US" dirty="0"/>
              <a:t>Neural networks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94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One-vs.-rest (aka: one-vs.-all)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Train a single classifier for each class</a:t>
                </a:r>
              </a:p>
              <a:p>
                <a:r>
                  <a:rPr lang="en-US" dirty="0"/>
                  <a:t>E.g.,</a:t>
                </a:r>
              </a:p>
              <a:p>
                <a:pPr lvl="1"/>
                <a:r>
                  <a:rPr lang="en-US" dirty="0"/>
                  <a:t>Target labels: “red”, “blue”, or “green”</a:t>
                </a:r>
              </a:p>
              <a:p>
                <a:pPr lvl="1"/>
                <a:r>
                  <a:rPr lang="en-US" dirty="0"/>
                  <a:t>Train three binary classifiers</a:t>
                </a:r>
              </a:p>
              <a:p>
                <a:pPr lvl="2"/>
                <a:r>
                  <a:rPr lang="en-US" i="1" dirty="0"/>
                  <a:t>f</a:t>
                </a:r>
                <a:r>
                  <a:rPr lang="en-US" baseline="-25000" dirty="0"/>
                  <a:t>1</a:t>
                </a:r>
                <a:r>
                  <a:rPr lang="en-US" dirty="0"/>
                  <a:t>: ”Red” vs “not red”</a:t>
                </a:r>
              </a:p>
              <a:p>
                <a:pPr lvl="2"/>
                <a:r>
                  <a:rPr lang="en-US" i="1" dirty="0"/>
                  <a:t>f</a:t>
                </a:r>
                <a:r>
                  <a:rPr lang="en-US" baseline="-25000" dirty="0"/>
                  <a:t>2</a:t>
                </a:r>
                <a:r>
                  <a:rPr lang="en-US" dirty="0"/>
                  <a:t>: “Blue” vs “not blue”</a:t>
                </a:r>
              </a:p>
              <a:p>
                <a:pPr lvl="2"/>
                <a:r>
                  <a:rPr lang="en-US" i="1" dirty="0"/>
                  <a:t>f</a:t>
                </a:r>
                <a:r>
                  <a:rPr lang="en-US" baseline="-25000" dirty="0"/>
                  <a:t>3</a:t>
                </a:r>
                <a:r>
                  <a:rPr lang="en-US" dirty="0"/>
                  <a:t>: “Green” vs “not green”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b="0" i="1" dirty="0" smtClean="0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b="0" i="1" dirty="0" smtClean="0">
                                    <a:latin typeface="Cambria Math" charset="0"/>
                                  </a:rPr>
                                  <m:t>∈{1,2,3}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dirty="0" smtClean="0">
                                        <a:latin typeface="Cambria Math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8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One-vs.-one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Training: for a </a:t>
            </a:r>
            <a:r>
              <a:rPr lang="en-US" i="1" dirty="0"/>
              <a:t>k</a:t>
            </a:r>
            <a:r>
              <a:rPr lang="en-US" dirty="0"/>
              <a:t>-nary classification problem, one trains </a:t>
            </a:r>
            <a:r>
              <a:rPr lang="en-US" i="1" dirty="0"/>
              <a:t>C</a:t>
            </a:r>
            <a:r>
              <a:rPr lang="en-US" dirty="0"/>
              <a:t>(</a:t>
            </a:r>
            <a:r>
              <a:rPr lang="en-US" i="1" dirty="0"/>
              <a:t>k</a:t>
            </a:r>
            <a:r>
              <a:rPr lang="en-US" dirty="0"/>
              <a:t>, 2) classifiers</a:t>
            </a:r>
          </a:p>
          <a:p>
            <a:r>
              <a:rPr lang="en-US" dirty="0"/>
              <a:t>Test:</a:t>
            </a:r>
          </a:p>
          <a:p>
            <a:pPr lvl="1"/>
            <a:r>
              <a:rPr lang="en-US" dirty="0"/>
              <a:t>Feed the test instance to all </a:t>
            </a:r>
            <a:r>
              <a:rPr lang="en-US" i="1" dirty="0"/>
              <a:t>C</a:t>
            </a:r>
            <a:r>
              <a:rPr lang="en-US" dirty="0"/>
              <a:t>(</a:t>
            </a:r>
            <a:r>
              <a:rPr lang="en-US" i="1" dirty="0"/>
              <a:t>k</a:t>
            </a:r>
            <a:r>
              <a:rPr lang="en-US" dirty="0"/>
              <a:t>, 2) classifiers</a:t>
            </a:r>
          </a:p>
          <a:p>
            <a:pPr lvl="1"/>
            <a:r>
              <a:rPr lang="en-US" dirty="0"/>
              <a:t>The class receiving the most “+1” predictions is the predicted class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11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test error comes from	</a:t>
            </a:r>
          </a:p>
          <a:p>
            <a:pPr lvl="1"/>
            <a:r>
              <a:rPr lang="en-US" dirty="0"/>
              <a:t>Bias: the error from the difference between the true model and the learning model</a:t>
            </a:r>
          </a:p>
          <a:p>
            <a:pPr lvl="1"/>
            <a:r>
              <a:rPr lang="en-US" dirty="0"/>
              <a:t>Variance: the error from sensitivity to the small fluctuations in the training data</a:t>
            </a:r>
          </a:p>
          <a:p>
            <a:pPr lvl="1"/>
            <a:r>
              <a:rPr lang="en-US" dirty="0"/>
              <a:t>Noise: the error from the data per se. 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4543425"/>
            <a:ext cx="6715125" cy="20097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781800" y="4061936"/>
            <a:ext cx="2514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altLang="zh-TW" sz="1400" dirty="0" err="1"/>
              <a:t>Yaser</a:t>
            </a:r>
            <a:r>
              <a:rPr lang="sv-SE" altLang="zh-TW" sz="1400" dirty="0"/>
              <a:t> S. Abu-</a:t>
            </a:r>
            <a:r>
              <a:rPr lang="sv-SE" altLang="zh-TW" sz="1400" dirty="0" err="1"/>
              <a:t>Mostafa</a:t>
            </a:r>
            <a:r>
              <a:rPr lang="sv-SE" altLang="zh-TW" sz="1400" dirty="0"/>
              <a:t>, Malik </a:t>
            </a:r>
            <a:r>
              <a:rPr lang="sv-SE" altLang="zh-TW" sz="1400" dirty="0" err="1"/>
              <a:t>Magdon</a:t>
            </a:r>
            <a:r>
              <a:rPr lang="sv-SE" altLang="zh-TW" sz="1400" dirty="0"/>
              <a:t>-Ismail, </a:t>
            </a:r>
            <a:r>
              <a:rPr lang="sv-SE" altLang="zh-TW" sz="1400" dirty="0" err="1"/>
              <a:t>Hsuan</a:t>
            </a:r>
            <a:r>
              <a:rPr lang="sv-SE" altLang="zh-TW" sz="1400" dirty="0"/>
              <a:t>-Tien Lin, ”Learning from data.” 2012,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7517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6C18B-E201-7048-9514-4B3C2225B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  <a:endParaRPr lang="en-TW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5500C4-E94A-2C43-A979-9EB3D4AFA9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𝐸𝑟𝑟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</m:d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TW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sup>
                    </m:sSup>
                  </m:oMath>
                </a14:m>
                <a:r>
                  <a:rPr lang="en-TW" dirty="0"/>
                  <a:t>: predicting function after training on dataset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TW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TW" dirty="0"/>
                  <a:t>: assuming infinite training instances, the obtained predicting function after training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TW" dirty="0"/>
                  <a:t>: true relationship between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TW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TW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TW" dirty="0"/>
                  <a:t>: training dataset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TW" dirty="0"/>
                  <a:t>: a data point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TW" dirty="0"/>
              </a:p>
              <a:p>
                <a:r>
                  <a:rPr lang="en-TW" dirty="0"/>
                  <a:t>When hypothesis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TW" dirty="0"/>
                  <a:t> is large, bias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TW" dirty="0"/>
                  <a:t> is smaller, but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</m:d>
                              </m:sup>
                            </m:s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TW" dirty="0"/>
                  <a:t> tend to be larger (and vice versa)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5500C4-E94A-2C43-A979-9EB3D4AFA9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b="-1764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6D4A3-F744-EE4C-A441-76D5531F3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84B39A-BA31-DB49-A01C-D5F74F735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668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(Bias vs variance) vs (</a:t>
            </a:r>
            <a:r>
              <a:rPr lang="en-US" dirty="0" err="1"/>
              <a:t>underfit</a:t>
            </a:r>
            <a:r>
              <a:rPr lang="en-US" dirty="0"/>
              <a:t> vs </a:t>
            </a:r>
            <a:r>
              <a:rPr lang="en-US" dirty="0" err="1"/>
              <a:t>overfit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True 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i="1">
                                <a:latin typeface="Cambria Math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Fitting functions: linear regression with polynomial features of degree 1, 4, and 15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5200"/>
            <a:ext cx="9144000" cy="32657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15200" y="5847584"/>
            <a:ext cx="14782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Overfit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Low bias</a:t>
            </a:r>
          </a:p>
          <a:p>
            <a:r>
              <a:rPr lang="en-US" b="1" dirty="0">
                <a:solidFill>
                  <a:srgbClr val="FF0000"/>
                </a:solidFill>
              </a:rPr>
              <a:t>High variance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9200" y="5867400"/>
            <a:ext cx="14363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Underfit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High bias</a:t>
            </a:r>
          </a:p>
          <a:p>
            <a:r>
              <a:rPr lang="en-US" b="1" dirty="0">
                <a:solidFill>
                  <a:srgbClr val="FF0000"/>
                </a:solidFill>
              </a:rPr>
              <a:t>Low variance</a:t>
            </a:r>
          </a:p>
        </p:txBody>
      </p:sp>
      <p:sp>
        <p:nvSpPr>
          <p:cNvPr id="9" name="Rectangle 8"/>
          <p:cNvSpPr/>
          <p:nvPr/>
        </p:nvSpPr>
        <p:spPr>
          <a:xfrm>
            <a:off x="-16476" y="892940"/>
            <a:ext cx="229835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4"/>
              </a:rPr>
              <a:t>http://scikit-learn.org/stable/auto_examples/model_selection/plot_underfitting_overfitting.html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87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Model complexity and over/under-fitting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6" name="Picture 2" descr="http://3.bp.blogspot.com/-I7RePzkTwV8/Uv3juzHvmhI/AAAAAAAABls/AiyXsLCpE8o/s1600/Screen+Shot+2014-02-14+at+11.35.49+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428750"/>
            <a:ext cx="6785367" cy="470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562600" y="6135469"/>
            <a:ext cx="350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Hastie et al., “The Elements of Statistical Learning.” 2001.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2045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F183A-F495-FA41-B814-68E4684B9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Training size and over/under-fitting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80F55-375D-D841-8AEB-83607F80C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BE9AE1-07E3-8C4E-A472-93D38F803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37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50F323-01AF-B54E-84CD-0D353E8D2097}"/>
              </a:ext>
            </a:extLst>
          </p:cNvPr>
          <p:cNvCxnSpPr>
            <a:cxnSpLocks/>
          </p:cNvCxnSpPr>
          <p:nvPr/>
        </p:nvCxnSpPr>
        <p:spPr>
          <a:xfrm flipV="1">
            <a:off x="1905000" y="1676400"/>
            <a:ext cx="0" cy="434340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51892C-8A40-E94E-8BB1-C0A45D12281B}"/>
              </a:ext>
            </a:extLst>
          </p:cNvPr>
          <p:cNvCxnSpPr>
            <a:cxnSpLocks/>
          </p:cNvCxnSpPr>
          <p:nvPr/>
        </p:nvCxnSpPr>
        <p:spPr>
          <a:xfrm>
            <a:off x="1905000" y="6019800"/>
            <a:ext cx="6096000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AEA789B-9283-C044-B23A-9645FB4C6047}"/>
              </a:ext>
            </a:extLst>
          </p:cNvPr>
          <p:cNvSpPr txBox="1"/>
          <p:nvPr/>
        </p:nvSpPr>
        <p:spPr>
          <a:xfrm>
            <a:off x="912660" y="1686580"/>
            <a:ext cx="917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Error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868949-2F3D-4D4D-A2AE-B41E9FDD42C1}"/>
              </a:ext>
            </a:extLst>
          </p:cNvPr>
          <p:cNvSpPr txBox="1"/>
          <p:nvPr/>
        </p:nvSpPr>
        <p:spPr>
          <a:xfrm>
            <a:off x="5562600" y="6029980"/>
            <a:ext cx="26784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Training data size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2039EA1-495A-E342-8BDD-30D50B7AD2E2}"/>
              </a:ext>
            </a:extLst>
          </p:cNvPr>
          <p:cNvSpPr/>
          <p:nvPr/>
        </p:nvSpPr>
        <p:spPr>
          <a:xfrm rot="10800000">
            <a:off x="2286000" y="1295401"/>
            <a:ext cx="7696200" cy="2667000"/>
          </a:xfrm>
          <a:prstGeom prst="arc">
            <a:avLst>
              <a:gd name="adj1" fmla="val 16200000"/>
              <a:gd name="adj2" fmla="val 21587952"/>
            </a:avLst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2E4721-AB4E-9449-B1CA-64CD702BE206}"/>
              </a:ext>
            </a:extLst>
          </p:cNvPr>
          <p:cNvSpPr txBox="1"/>
          <p:nvPr/>
        </p:nvSpPr>
        <p:spPr>
          <a:xfrm>
            <a:off x="4263720" y="3210580"/>
            <a:ext cx="15808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Test error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C85594AB-A36A-9340-817A-9198EB7C5AA9}"/>
              </a:ext>
            </a:extLst>
          </p:cNvPr>
          <p:cNvSpPr/>
          <p:nvPr/>
        </p:nvSpPr>
        <p:spPr>
          <a:xfrm rot="10800000" flipV="1">
            <a:off x="2514600" y="4114800"/>
            <a:ext cx="7315199" cy="1828800"/>
          </a:xfrm>
          <a:prstGeom prst="arc">
            <a:avLst>
              <a:gd name="adj1" fmla="val 16200002"/>
              <a:gd name="adj2" fmla="val 0"/>
            </a:avLst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4ADDDA-473A-474E-94C5-970C368C442F}"/>
              </a:ext>
            </a:extLst>
          </p:cNvPr>
          <p:cNvSpPr txBox="1"/>
          <p:nvPr/>
        </p:nvSpPr>
        <p:spPr>
          <a:xfrm>
            <a:off x="4267200" y="4734580"/>
            <a:ext cx="2154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Training error</a:t>
            </a:r>
          </a:p>
        </p:txBody>
      </p:sp>
    </p:spTree>
    <p:extLst>
      <p:ext uri="{BB962C8B-B14F-4D97-AF65-F5344CB8AC3E}">
        <p14:creationId xmlns:p14="http://schemas.microsoft.com/office/powerpoint/2010/main" val="133576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size vs model complexity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658106" y="2133600"/>
            <a:ext cx="1676400" cy="1066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Does it do well on the training data?</a:t>
            </a:r>
            <a:endParaRPr lang="zh-TW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75947" y="4154269"/>
            <a:ext cx="2186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More complex model</a:t>
            </a:r>
          </a:p>
          <a:p>
            <a:r>
              <a:rPr lang="en-US" altLang="zh-TW" dirty="0"/>
              <a:t>(Rocket engine)</a:t>
            </a:r>
            <a:endParaRPr lang="zh-TW" altLang="en-US" dirty="0"/>
          </a:p>
        </p:txBody>
      </p:sp>
      <p:sp>
        <p:nvSpPr>
          <p:cNvPr id="8" name="Down Arrow 7"/>
          <p:cNvSpPr/>
          <p:nvPr/>
        </p:nvSpPr>
        <p:spPr>
          <a:xfrm>
            <a:off x="4343904" y="3368675"/>
            <a:ext cx="304801" cy="76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639080" y="3549988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No</a:t>
            </a:r>
            <a:endParaRPr lang="zh-TW" altLang="en-US" dirty="0"/>
          </a:p>
        </p:txBody>
      </p:sp>
      <p:sp>
        <p:nvSpPr>
          <p:cNvPr id="10" name="U-Turn Arrow 9"/>
          <p:cNvSpPr/>
          <p:nvPr/>
        </p:nvSpPr>
        <p:spPr>
          <a:xfrm rot="16200000">
            <a:off x="2249459" y="3237448"/>
            <a:ext cx="2133599" cy="687903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917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Down Arrow 10"/>
          <p:cNvSpPr/>
          <p:nvPr/>
        </p:nvSpPr>
        <p:spPr>
          <a:xfrm rot="16200000">
            <a:off x="5538911" y="2387977"/>
            <a:ext cx="304801" cy="5617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Rounded Rectangle 11"/>
          <p:cNvSpPr/>
          <p:nvPr/>
        </p:nvSpPr>
        <p:spPr>
          <a:xfrm>
            <a:off x="6020053" y="2133600"/>
            <a:ext cx="1676400" cy="1066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Does it do well on the test data?</a:t>
            </a:r>
            <a:endParaRPr lang="zh-TW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82135" y="2209800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Yes</a:t>
            </a:r>
            <a:endParaRPr lang="zh-TW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74699" y="4154269"/>
            <a:ext cx="1367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More data</a:t>
            </a:r>
          </a:p>
          <a:p>
            <a:r>
              <a:rPr lang="en-US" altLang="zh-TW" dirty="0"/>
              <a:t>(Rocket fuel)</a:t>
            </a:r>
            <a:endParaRPr lang="zh-TW" altLang="en-US" dirty="0"/>
          </a:p>
        </p:txBody>
      </p:sp>
      <p:sp>
        <p:nvSpPr>
          <p:cNvPr id="15" name="Down Arrow 14"/>
          <p:cNvSpPr/>
          <p:nvPr/>
        </p:nvSpPr>
        <p:spPr>
          <a:xfrm>
            <a:off x="6705852" y="3364631"/>
            <a:ext cx="304801" cy="76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010653" y="3565009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No</a:t>
            </a:r>
            <a:endParaRPr lang="zh-TW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382253" y="243840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Done!</a:t>
            </a:r>
            <a:endParaRPr lang="zh-TW" altLang="en-US" dirty="0"/>
          </a:p>
        </p:txBody>
      </p:sp>
      <p:sp>
        <p:nvSpPr>
          <p:cNvPr id="18" name="Down Arrow 17"/>
          <p:cNvSpPr/>
          <p:nvPr/>
        </p:nvSpPr>
        <p:spPr>
          <a:xfrm rot="16200000">
            <a:off x="7948994" y="2387977"/>
            <a:ext cx="304801" cy="5617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792218" y="2209800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Yes</a:t>
            </a:r>
            <a:endParaRPr lang="zh-TW" altLang="en-US" dirty="0"/>
          </a:p>
        </p:txBody>
      </p:sp>
      <p:sp>
        <p:nvSpPr>
          <p:cNvPr id="20" name="Rectangle 19"/>
          <p:cNvSpPr/>
          <p:nvPr/>
        </p:nvSpPr>
        <p:spPr>
          <a:xfrm>
            <a:off x="0" y="57912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Modified from the slides of </a:t>
            </a:r>
            <a:r>
              <a:rPr lang="zh-TW" altLang="en-US" dirty="0"/>
              <a:t>Dr. Andrew Ng</a:t>
            </a:r>
            <a:r>
              <a:rPr lang="en-US" altLang="zh-TW" dirty="0"/>
              <a:t>’s talk at the </a:t>
            </a:r>
            <a:r>
              <a:rPr lang="zh-TW" altLang="en-US" dirty="0"/>
              <a:t>GPU Technology Conference 2015</a:t>
            </a:r>
          </a:p>
        </p:txBody>
      </p:sp>
      <p:pic>
        <p:nvPicPr>
          <p:cNvPr id="22" name="Picture 2" descr="http://www.acclaimimages.com/_gallery/_free_images/0124-0610-2614-1358_launch_of_the_soyuz_rocket_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79" y="1937251"/>
            <a:ext cx="2265176" cy="341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Down Arrow 22">
            <a:extLst>
              <a:ext uri="{FF2B5EF4-FFF2-40B4-BE49-F238E27FC236}">
                <a16:creationId xmlns:a16="http://schemas.microsoft.com/office/drawing/2014/main" id="{DBE87777-DFDA-264C-9D9A-FB855B94B5AC}"/>
              </a:ext>
            </a:extLst>
          </p:cNvPr>
          <p:cNvSpPr/>
          <p:nvPr/>
        </p:nvSpPr>
        <p:spPr>
          <a:xfrm rot="8158289">
            <a:off x="5567224" y="3163902"/>
            <a:ext cx="304801" cy="10136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405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 animBg="1"/>
      <p:bldP spid="12" grpId="0" animBg="1"/>
      <p:bldP spid="13" grpId="0"/>
      <p:bldP spid="14" grpId="0"/>
      <p:bldP spid="15" grpId="0" animBg="1"/>
      <p:bldP spid="16" grpId="0"/>
      <p:bldP spid="17" grpId="0"/>
      <p:bldP spid="18" grpId="0" animBg="1"/>
      <p:bldP spid="19" grpId="0"/>
      <p:bldP spid="2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/>
              <a:t>Domain knowledge is important</a:t>
            </a:r>
          </a:p>
          <a:p>
            <a:pPr lvl="1"/>
            <a:r>
              <a:rPr lang="en-US" altLang="zh-TW" dirty="0"/>
              <a:t>If you know the relationship between </a:t>
            </a:r>
            <a:r>
              <a:rPr lang="en-US" altLang="zh-TW" i="1" dirty="0"/>
              <a:t>x</a:t>
            </a:r>
            <a:r>
              <a:rPr lang="en-US" altLang="zh-TW" dirty="0"/>
              <a:t> and </a:t>
            </a:r>
            <a:r>
              <a:rPr lang="en-US" altLang="zh-TW" i="1" dirty="0"/>
              <a:t>y</a:t>
            </a:r>
            <a:r>
              <a:rPr lang="en-US" altLang="zh-TW" dirty="0"/>
              <a:t> is linear, why choose quadratic?</a:t>
            </a:r>
          </a:p>
          <a:p>
            <a:r>
              <a:rPr lang="en-US" altLang="zh-TW" dirty="0"/>
              <a:t>Data size is important</a:t>
            </a:r>
          </a:p>
          <a:p>
            <a:pPr lvl="1"/>
            <a:r>
              <a:rPr lang="en-US" altLang="zh-TW" dirty="0"/>
              <a:t>Applying complex models on small data tends to over-fitting</a:t>
            </a:r>
          </a:p>
          <a:p>
            <a:pPr lvl="1"/>
            <a:r>
              <a:rPr lang="en-US" altLang="zh-TW" dirty="0"/>
              <a:t>Applying simple models on massive data tends to under-fitting</a:t>
            </a:r>
          </a:p>
          <a:p>
            <a:r>
              <a:rPr lang="en-US" altLang="zh-TW" dirty="0"/>
              <a:t>Select an algorithm that is</a:t>
            </a:r>
          </a:p>
          <a:p>
            <a:pPr lvl="1"/>
            <a:r>
              <a:rPr lang="en-US" altLang="zh-TW" dirty="0"/>
              <a:t>complex enough to fit the training data well, and</a:t>
            </a:r>
          </a:p>
          <a:p>
            <a:pPr lvl="1"/>
            <a:r>
              <a:rPr lang="en-US" altLang="zh-TW" dirty="0"/>
              <a:t>simple enough to fit the testing (future) data well</a:t>
            </a:r>
            <a:endParaRPr lang="zh-TW" alt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1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7B435-145A-D54A-B706-0B011F1F7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58818-B85D-C942-B212-7F1AF1D2A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each categorical feature by its appearance frequency</a:t>
            </a:r>
          </a:p>
          <a:p>
            <a:pPr lvl="1"/>
            <a:r>
              <a:rPr lang="en-US" dirty="0"/>
              <a:t>Useful when frequency is related with the target</a:t>
            </a:r>
          </a:p>
          <a:p>
            <a:pPr lvl="1"/>
            <a:r>
              <a:rPr lang="en-US" dirty="0"/>
              <a:t>E.g., predict salary of an employee based on rank</a:t>
            </a:r>
          </a:p>
          <a:p>
            <a:pPr lvl="2"/>
            <a:r>
              <a:rPr lang="en-US" dirty="0"/>
              <a:t>A company has few high-ranked positions</a:t>
            </a:r>
          </a:p>
          <a:p>
            <a:pPr lvl="2"/>
            <a:r>
              <a:rPr lang="en-US" dirty="0"/>
              <a:t>A company has many low-ranked positions</a:t>
            </a:r>
          </a:p>
          <a:p>
            <a:pPr lvl="2"/>
            <a:r>
              <a:rPr lang="en-US" dirty="0"/>
              <a:t>Salary might be inversely correlated with number of such positions in a company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7D6E3-8BCA-284C-8C69-5FE7363EB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332D50-0C8F-684C-8A83-05C9CDB07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1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80566-E076-E94D-BEB3-259FFC14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D92ED-0822-DB4D-8B73-50F264F4B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If we find a model performs well on training data but poorly on test data</a:t>
            </a:r>
          </a:p>
          <a:p>
            <a:pPr lvl="1"/>
            <a:r>
              <a:rPr lang="en-US" dirty="0"/>
              <a:t>Increase or decrease model complexity?</a:t>
            </a:r>
          </a:p>
          <a:p>
            <a:pPr lvl="1"/>
            <a:r>
              <a:rPr lang="en-US" dirty="0"/>
              <a:t>Collect more data?</a:t>
            </a:r>
          </a:p>
          <a:p>
            <a:r>
              <a:rPr lang="en-US" dirty="0"/>
              <a:t>If we find a model performs roughly the same on both training and testing datasets, and we believe the current accuracy is not good enough</a:t>
            </a:r>
          </a:p>
          <a:p>
            <a:pPr lvl="1"/>
            <a:r>
              <a:rPr lang="en-US" dirty="0"/>
              <a:t>Collecting more data?</a:t>
            </a:r>
          </a:p>
          <a:p>
            <a:pPr lvl="1"/>
            <a:r>
              <a:rPr lang="en-US" dirty="0"/>
              <a:t>Increasing model complexity and collecting more data for training?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7F78AF-E686-2949-9C3F-E590F41F7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956E8F-0951-1B47-9249-C9F8E7FFE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30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A2FA8-380E-D741-A4FC-C87E47217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EDCC1-E2CD-CF40-9849-C0BDFBB3F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TW" dirty="0"/>
              <a:t>A student write a research paper is the following way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Find a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Collect experimental data for the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Propose a method for the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Compare the proposed method with previous methods, based on the collected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If failed, </a:t>
            </a:r>
            <a:r>
              <a:rPr lang="en-US" altLang="zh-TW" b="1" dirty="0">
                <a:solidFill>
                  <a:srgbClr val="FF0000"/>
                </a:solidFill>
              </a:rPr>
              <a:t>go to step 4 and try different hyper-parameters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New publication and graduate!</a:t>
            </a:r>
          </a:p>
          <a:p>
            <a:pPr marL="0" indent="450850">
              <a:buNone/>
            </a:pPr>
            <a:endParaRPr lang="en-US" altLang="zh-TW" dirty="0"/>
          </a:p>
          <a:p>
            <a:pPr marL="0" indent="450850">
              <a:buNone/>
            </a:pPr>
            <a:r>
              <a:rPr lang="en-US" altLang="zh-TW" dirty="0"/>
              <a:t>Is this fair?</a:t>
            </a:r>
          </a:p>
          <a:p>
            <a:endParaRPr lang="en-TW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A9071-5DF3-9D47-AD76-945170193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2ED6ED-4874-784A-AC1C-7A1756AEA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08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93C5A-0C26-7341-BDB4-9791C4C0F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categorical features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58B41-DC8A-ED41-B848-95A49589C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49CF47-8E64-0E45-9B55-4A3DF7997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51F1D8C-C8CF-8941-8A83-556DE1E03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282076"/>
              </p:ext>
            </p:extLst>
          </p:nvPr>
        </p:nvGraphicFramePr>
        <p:xfrm>
          <a:off x="728493" y="1652954"/>
          <a:ext cx="7958307" cy="19812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652769">
                  <a:extLst>
                    <a:ext uri="{9D8B030D-6E8A-4147-A177-3AD203B41FA5}">
                      <a16:colId xmlns:a16="http://schemas.microsoft.com/office/drawing/2014/main" val="2492529231"/>
                    </a:ext>
                  </a:extLst>
                </a:gridCol>
                <a:gridCol w="2652769">
                  <a:extLst>
                    <a:ext uri="{9D8B030D-6E8A-4147-A177-3AD203B41FA5}">
                      <a16:colId xmlns:a16="http://schemas.microsoft.com/office/drawing/2014/main" val="2425290785"/>
                    </a:ext>
                  </a:extLst>
                </a:gridCol>
                <a:gridCol w="2652769">
                  <a:extLst>
                    <a:ext uri="{9D8B030D-6E8A-4147-A177-3AD203B41FA5}">
                      <a16:colId xmlns:a16="http://schemas.microsoft.com/office/drawing/2014/main" val="525730812"/>
                    </a:ext>
                  </a:extLst>
                </a:gridCol>
              </a:tblGrid>
              <a:tr h="321860">
                <a:tc>
                  <a:txBody>
                    <a:bodyPr/>
                    <a:lstStyle/>
                    <a:p>
                      <a:r>
                        <a:rPr lang="en-US" sz="2000" dirty="0"/>
                        <a:t>Feature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Feature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Generated feature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542124"/>
                  </a:ext>
                </a:extLst>
              </a:tr>
              <a:tr h="321860"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1020480"/>
                  </a:ext>
                </a:extLst>
              </a:tr>
              <a:tr h="321860">
                <a:tc>
                  <a:txBody>
                    <a:bodyPr/>
                    <a:lstStyle/>
                    <a:p>
                      <a:r>
                        <a:rPr lang="en-US" sz="20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219951"/>
                  </a:ext>
                </a:extLst>
              </a:tr>
              <a:tr h="321860"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300043"/>
                  </a:ext>
                </a:extLst>
              </a:tr>
              <a:tr h="321860">
                <a:tc>
                  <a:txBody>
                    <a:bodyPr/>
                    <a:lstStyle/>
                    <a:p>
                      <a:r>
                        <a:rPr lang="en-US" sz="18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CY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44291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63E620D-736C-8A49-851C-FF5903911C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953044"/>
              </p:ext>
            </p:extLst>
          </p:nvPr>
        </p:nvGraphicFramePr>
        <p:xfrm>
          <a:off x="728493" y="4572000"/>
          <a:ext cx="7958304" cy="19812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326384">
                  <a:extLst>
                    <a:ext uri="{9D8B030D-6E8A-4147-A177-3AD203B41FA5}">
                      <a16:colId xmlns:a16="http://schemas.microsoft.com/office/drawing/2014/main" val="3674108047"/>
                    </a:ext>
                  </a:extLst>
                </a:gridCol>
                <a:gridCol w="1326384">
                  <a:extLst>
                    <a:ext uri="{9D8B030D-6E8A-4147-A177-3AD203B41FA5}">
                      <a16:colId xmlns:a16="http://schemas.microsoft.com/office/drawing/2014/main" val="3676520046"/>
                    </a:ext>
                  </a:extLst>
                </a:gridCol>
                <a:gridCol w="1326384">
                  <a:extLst>
                    <a:ext uri="{9D8B030D-6E8A-4147-A177-3AD203B41FA5}">
                      <a16:colId xmlns:a16="http://schemas.microsoft.com/office/drawing/2014/main" val="2172175898"/>
                    </a:ext>
                  </a:extLst>
                </a:gridCol>
                <a:gridCol w="1326384">
                  <a:extLst>
                    <a:ext uri="{9D8B030D-6E8A-4147-A177-3AD203B41FA5}">
                      <a16:colId xmlns:a16="http://schemas.microsoft.com/office/drawing/2014/main" val="838760049"/>
                    </a:ext>
                  </a:extLst>
                </a:gridCol>
                <a:gridCol w="1326384">
                  <a:extLst>
                    <a:ext uri="{9D8B030D-6E8A-4147-A177-3AD203B41FA5}">
                      <a16:colId xmlns:a16="http://schemas.microsoft.com/office/drawing/2014/main" val="3696819370"/>
                    </a:ext>
                  </a:extLst>
                </a:gridCol>
                <a:gridCol w="1326384">
                  <a:extLst>
                    <a:ext uri="{9D8B030D-6E8A-4147-A177-3AD203B41FA5}">
                      <a16:colId xmlns:a16="http://schemas.microsoft.com/office/drawing/2014/main" val="4058175999"/>
                    </a:ext>
                  </a:extLst>
                </a:gridCol>
              </a:tblGrid>
              <a:tr h="321860">
                <a:tc>
                  <a:txBody>
                    <a:bodyPr/>
                    <a:lstStyle/>
                    <a:p>
                      <a:r>
                        <a:rPr lang="en-US" sz="2000" dirty="0"/>
                        <a:t>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106800"/>
                  </a:ext>
                </a:extLst>
              </a:tr>
              <a:tr h="321860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5808025"/>
                  </a:ext>
                </a:extLst>
              </a:tr>
              <a:tr h="321860"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594600"/>
                  </a:ext>
                </a:extLst>
              </a:tr>
              <a:tr h="321860"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143512"/>
                  </a:ext>
                </a:extLst>
              </a:tr>
              <a:tr h="321860"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295483"/>
                  </a:ext>
                </a:extLst>
              </a:tr>
            </a:tbl>
          </a:graphicData>
        </a:graphic>
      </p:graphicFrame>
      <p:sp>
        <p:nvSpPr>
          <p:cNvPr id="9" name="Down Arrow 8">
            <a:extLst>
              <a:ext uri="{FF2B5EF4-FFF2-40B4-BE49-F238E27FC236}">
                <a16:creationId xmlns:a16="http://schemas.microsoft.com/office/drawing/2014/main" id="{6AD89734-3C99-CA47-B0A4-26CCF9C6469C}"/>
              </a:ext>
            </a:extLst>
          </p:cNvPr>
          <p:cNvSpPr/>
          <p:nvPr/>
        </p:nvSpPr>
        <p:spPr>
          <a:xfrm>
            <a:off x="4114800" y="3864341"/>
            <a:ext cx="1143000" cy="4790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83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numerical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12127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Min-max scaling: linearly scale each feature to the range [-1,1] or [0,1]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)−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Standardize: scale each feature to N(0,1)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mean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std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Robust scaling: removing outliers and perform scaling/standardizing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Q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3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/>
                  <a:t>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is outside the range, the sample is ignored</a:t>
                </a:r>
              </a:p>
              <a:p>
                <a:r>
                  <a:rPr lang="en-US" dirty="0"/>
                  <a:t>Applying log or exponential function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121275"/>
              </a:xfrm>
              <a:blipFill>
                <a:blip r:embed="rId2"/>
                <a:stretch>
                  <a:fillRect l="-1389" t="-2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1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F76C-00D3-F34B-B6EA-C5A06890C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scaling or standardize?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BCF13-87B6-BC47-BC16-24984C026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 KNN, scaling prevents the distance scores being dominated by few features</a:t>
            </a:r>
          </a:p>
          <a:p>
            <a:r>
              <a:rPr lang="en-US" dirty="0"/>
              <a:t>For linear regression, logistic regression, SVM, scaling helps </a:t>
            </a:r>
          </a:p>
          <a:p>
            <a:pPr lvl="1"/>
            <a:r>
              <a:rPr lang="en-US" dirty="0"/>
              <a:t>Numerical optimization</a:t>
            </a:r>
          </a:p>
          <a:p>
            <a:pPr lvl="1"/>
            <a:r>
              <a:rPr lang="en-US" dirty="0"/>
              <a:t>Prevent normalization value being dominated by few parameters</a:t>
            </a:r>
          </a:p>
          <a:p>
            <a:r>
              <a:rPr lang="en-US" dirty="0"/>
              <a:t>For decision trees and random forest, scaling or not is not important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E14B1-2AB6-C24A-8055-4D6155A9A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113DF6-3E93-1440-8EED-B4F4C7898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5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log or </a:t>
            </a:r>
            <a:r>
              <a:rPr lang="en-US" dirty="0" err="1"/>
              <a:t>exp</a:t>
            </a:r>
            <a:r>
              <a:rPr lang="en-US" dirty="0"/>
              <a:t>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039042" cy="4525963"/>
          </a:xfrm>
        </p:spPr>
        <p:txBody>
          <a:bodyPr/>
          <a:lstStyle/>
          <a:p>
            <a:r>
              <a:rPr lang="en-US" dirty="0"/>
              <a:t>Apply log or exponential functions to make the skewed features Gaussian-like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74" y="3124199"/>
            <a:ext cx="3264383" cy="38100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3047999"/>
            <a:ext cx="5373117" cy="25553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724400" y="601980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hlinkClick r:id="rId4" invalidUrl="http://www.esri.com/news/arcuser/0111/findmodel .html"/>
              </a:rPr>
              <a:t>http://www.esri.com/news/arcuser/0111/findmodel .html</a:t>
            </a:r>
            <a:r>
              <a:rPr lang="en-US" sz="14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C662A8-987B-FB43-BD32-44CC833798FD}"/>
                  </a:ext>
                </a:extLst>
              </p:cNvPr>
              <p:cNvSpPr txBox="1"/>
              <p:nvPr/>
            </p:nvSpPr>
            <p:spPr>
              <a:xfrm>
                <a:off x="5959802" y="1590317"/>
                <a:ext cx="3147115" cy="1103571"/>
              </a:xfrm>
              <a:prstGeom prst="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l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</m:ctrlPr>
                      </m:sSubPr>
                      <m:e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  <m:t>0≤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  <m:t>𝑥</m:t>
                        </m:r>
                      </m:e>
                      <m:sub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  <m:t>∗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  <m:t>𝑗</m:t>
                        </m:r>
                      </m:sub>
                    </m:sSub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 Neue"/>
                        <a:cs typeface="Helvetica Neue"/>
                        <a:sym typeface="Helvetica Neue"/>
                      </a:rPr>
                      <m:t>≤1</m:t>
                    </m:r>
                  </m:oMath>
                </a14:m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rPr>
                  <a:t>, don’t</a:t>
                </a:r>
                <a:r>
                  <a:rPr kumimoji="0" lang="en-US" sz="2000" b="0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rPr>
                  <a:t> use log directly</a:t>
                </a: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r>
                  <a:rPr lang="en-US" b="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Consider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Neue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C662A8-987B-FB43-BD32-44CC83379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802" y="1590317"/>
                <a:ext cx="3147115" cy="1103571"/>
              </a:xfrm>
              <a:prstGeom prst="rect">
                <a:avLst/>
              </a:prstGeom>
              <a:blipFill>
                <a:blip r:embed="rId5"/>
                <a:stretch>
                  <a:fillRect l="-2400" b="-222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867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7027F-6307-3546-8684-E3A5E9BC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Thresholding and ranking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C5B5E3-77C5-0440-92B3-B2B7C93D6E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Thresholding: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⇒1</m:t>
                    </m:r>
                  </m:oMath>
                </a14:m>
                <a:r>
                  <a:rPr lang="en-US" dirty="0"/>
                  <a:t> else 0</a:t>
                </a:r>
              </a:p>
              <a:p>
                <a:r>
                  <a:rPr lang="en-US" dirty="0"/>
                  <a:t>Ranking: another way of “scaling” features and handle outliers</a:t>
                </a:r>
              </a:p>
              <a:p>
                <a:pPr lvl="1"/>
                <a:r>
                  <a:rPr lang="en-US" dirty="0"/>
                  <a:t>E.g., [1e5, 0, -1000]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[2, 1, 0]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[1, 0.5, 0]</a:t>
                </a:r>
              </a:p>
              <a:p>
                <a:pPr lvl="1"/>
                <a:r>
                  <a:rPr lang="en-US" dirty="0"/>
                  <a:t>E.g., [0.1, -0.005,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]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[1, 0, 2]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[0.5, 0, 1]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C5B5E3-77C5-0440-92B3-B2B7C93D6E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57550-6223-8D44-A69B-4E82784A4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11/23/21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11EE1-AC97-DB4C-923A-F55BB5F75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8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2354</Words>
  <Application>Microsoft Macintosh PowerPoint</Application>
  <PresentationFormat>On-screen Show (4:3)</PresentationFormat>
  <Paragraphs>396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Cambria Math</vt:lpstr>
      <vt:lpstr>Helvetica Neue</vt:lpstr>
      <vt:lpstr>Wingdings</vt:lpstr>
      <vt:lpstr>Office Theme</vt:lpstr>
      <vt:lpstr>Practical considerations</vt:lpstr>
      <vt:lpstr>One-hot encoding</vt:lpstr>
      <vt:lpstr>What if we encode categorical features by natural numbers?</vt:lpstr>
      <vt:lpstr>Frequency encoding</vt:lpstr>
      <vt:lpstr>Combining categorical features</vt:lpstr>
      <vt:lpstr>Transforming numerical features</vt:lpstr>
      <vt:lpstr>Why scaling or standardize?</vt:lpstr>
      <vt:lpstr>More about log or exp functions</vt:lpstr>
      <vt:lpstr>Thresholding and ranking</vt:lpstr>
      <vt:lpstr>Another interesting technique</vt:lpstr>
      <vt:lpstr>Transforming feature values to Gaussian distribution</vt:lpstr>
      <vt:lpstr>RankGaus example (1/2)</vt:lpstr>
      <vt:lpstr>RankGaus example (2/2)</vt:lpstr>
      <vt:lpstr>Missing values</vt:lpstr>
      <vt:lpstr>Imbalanced classification</vt:lpstr>
      <vt:lpstr>Selecting user-specified parameters (hyper-parameters)</vt:lpstr>
      <vt:lpstr>Selecting hyper-parameters</vt:lpstr>
      <vt:lpstr>Selecting hyper-parameters (cont’)</vt:lpstr>
      <vt:lpstr>Random search is surprisingly good</vt:lpstr>
      <vt:lpstr>Validating selected hyper-parameters</vt:lpstr>
      <vt:lpstr>Validating selected hyper-parameters (cont’)</vt:lpstr>
      <vt:lpstr>PowerPoint Presentation</vt:lpstr>
      <vt:lpstr>Training/validation/testing</vt:lpstr>
      <vt:lpstr>Validating selected hyper-parameters (cont’)</vt:lpstr>
      <vt:lpstr>K-fold cross validation</vt:lpstr>
      <vt:lpstr>Cross validation</vt:lpstr>
      <vt:lpstr>Cross validation (cont’)</vt:lpstr>
      <vt:lpstr>Nested cross validation</vt:lpstr>
      <vt:lpstr>Three scenarios of evaluation</vt:lpstr>
      <vt:lpstr>Multi-class classification</vt:lpstr>
      <vt:lpstr>One-vs.-rest (aka: one-vs.-all)</vt:lpstr>
      <vt:lpstr>One-vs.-one</vt:lpstr>
      <vt:lpstr>Bias vs variance</vt:lpstr>
      <vt:lpstr>Bias vs variance</vt:lpstr>
      <vt:lpstr>(Bias vs variance) vs (underfit vs overfit)</vt:lpstr>
      <vt:lpstr>Model complexity and over/under-fitting</vt:lpstr>
      <vt:lpstr>Training size and over/under-fitting</vt:lpstr>
      <vt:lpstr>Data size vs model complexity</vt:lpstr>
      <vt:lpstr>Model selection</vt:lpstr>
      <vt:lpstr>Quiz</vt:lpstr>
      <vt:lpstr>Quiz</vt:lpstr>
    </vt:vector>
  </TitlesOfParts>
  <Company>ntu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Review of Probability Theory</dc:title>
  <dc:creator>Your User Name</dc:creator>
  <cp:lastModifiedBy>Hung-Hsuan</cp:lastModifiedBy>
  <cp:revision>225</cp:revision>
  <dcterms:created xsi:type="dcterms:W3CDTF">2008-08-10T06:15:56Z</dcterms:created>
  <dcterms:modified xsi:type="dcterms:W3CDTF">2021-11-23T03:37:18Z</dcterms:modified>
</cp:coreProperties>
</file>